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26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1pPr>
            <a:lvl2pPr marL="914400" lvl="1" indent="-3175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–"/>
              <a:defRPr/>
            </a:lvl2pPr>
            <a:lvl3pPr marL="1371600" lvl="2" indent="-317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3pPr>
            <a:lvl4pPr marL="1828800" lvl="3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–"/>
              <a:defRPr/>
            </a:lvl4pPr>
            <a:lvl5pPr marL="2286000" lvl="4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»"/>
              <a:defRPr/>
            </a:lvl5pPr>
            <a:lvl6pPr marL="2743200" lvl="5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6pPr>
            <a:lvl7pPr marL="3200400" lvl="6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7pPr>
            <a:lvl8pPr marL="3657600" lvl="7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8pPr>
            <a:lvl9pPr marL="4114800" lvl="8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1pPr>
            <a:lvl2pPr marL="914400" lvl="1" indent="-3175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–"/>
              <a:defRPr/>
            </a:lvl2pPr>
            <a:lvl3pPr marL="1371600" lvl="2" indent="-317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3pPr>
            <a:lvl4pPr marL="1828800" lvl="3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–"/>
              <a:defRPr/>
            </a:lvl4pPr>
            <a:lvl5pPr marL="2286000" lvl="4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»"/>
              <a:defRPr/>
            </a:lvl5pPr>
            <a:lvl6pPr marL="2743200" lvl="5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6pPr>
            <a:lvl7pPr marL="3200400" lvl="6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7pPr>
            <a:lvl8pPr marL="3657600" lvl="7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8pPr>
            <a:lvl9pPr marL="4114800" lvl="8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1pPr>
            <a:lvl2pPr marL="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6" name="Google Shape;46;p1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marL="457200" marR="0" lvl="1" indent="0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2pPr>
            <a:lvl3pPr marL="914400" marR="0" lvl="2" indent="0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3pPr>
            <a:lvl4pPr marL="1371600" marR="0" lvl="3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4pPr>
            <a:lvl5pPr marL="1828800" marR="0" lvl="4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5pPr>
            <a:lvl6pPr marL="2286000" marR="0" lvl="5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6pPr>
            <a:lvl7pPr marL="2743200" marR="0" lvl="6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7pPr>
            <a:lvl8pPr marL="3200400" marR="0" lvl="7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8pPr>
            <a:lvl9pPr marL="3657600" marR="0" lvl="8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1pPr>
            <a:lvl2pPr marL="914400" lvl="1" indent="-3175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–"/>
              <a:defRPr/>
            </a:lvl2pPr>
            <a:lvl3pPr marL="1371600" lvl="2" indent="-317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3pPr>
            <a:lvl4pPr marL="1828800" lvl="3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–"/>
              <a:defRPr/>
            </a:lvl4pPr>
            <a:lvl5pPr marL="2286000" lvl="4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»"/>
              <a:defRPr/>
            </a:lvl5pPr>
            <a:lvl6pPr marL="2743200" lvl="5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6pPr>
            <a:lvl7pPr marL="3200400" lvl="6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7pPr>
            <a:lvl8pPr marL="3657600" lvl="7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8pPr>
            <a:lvl9pPr marL="4114800" lvl="8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rtl="0">
              <a:spcBef>
                <a:spcPts val="640"/>
              </a:spcBef>
              <a:spcAft>
                <a:spcPts val="0"/>
              </a:spcAft>
              <a:buSzPts val="1400"/>
              <a:buFont typeface="Calibri"/>
              <a:buNone/>
              <a:defRPr/>
            </a:lvl1pPr>
            <a:lvl2pPr marL="914400" lvl="1" indent="-228600" rtl="0">
              <a:spcBef>
                <a:spcPts val="560"/>
              </a:spcBef>
              <a:spcAft>
                <a:spcPts val="0"/>
              </a:spcAft>
              <a:buSzPts val="1400"/>
              <a:buFont typeface="Calibri"/>
              <a:buNone/>
              <a:defRPr/>
            </a:lvl2pPr>
            <a:lvl3pPr marL="1371600" lvl="2" indent="-228600" rtl="0">
              <a:spcBef>
                <a:spcPts val="480"/>
              </a:spcBef>
              <a:spcAft>
                <a:spcPts val="0"/>
              </a:spcAft>
              <a:buSzPts val="1400"/>
              <a:buFont typeface="Calibri"/>
              <a:buNone/>
              <a:defRPr/>
            </a:lvl3pPr>
            <a:lvl4pPr marL="1828800" lvl="3" indent="-228600" rtl="0"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/>
            </a:lvl4pPr>
            <a:lvl5pPr marL="2286000" lvl="4" indent="-228600" rtl="0"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/>
            </a:lvl5pPr>
            <a:lvl6pPr marL="2743200" lvl="5" indent="-228600" rtl="0"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/>
            </a:lvl6pPr>
            <a:lvl7pPr marL="3200400" lvl="6" indent="-228600" rtl="0"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/>
            </a:lvl7pPr>
            <a:lvl8pPr marL="3657600" lvl="7" indent="-228600" rtl="0"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/>
            </a:lvl8pPr>
            <a:lvl9pPr marL="4114800" lvl="8" indent="-228600" rtl="0"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640"/>
              </a:spcBef>
              <a:spcAft>
                <a:spcPts val="0"/>
              </a:spcAft>
              <a:buSzPts val="1400"/>
              <a:buChar char="•"/>
              <a:defRPr/>
            </a:lvl1pPr>
            <a:lvl2pPr marL="914400" lvl="1" indent="-317500" rtl="0">
              <a:spcBef>
                <a:spcPts val="560"/>
              </a:spcBef>
              <a:spcAft>
                <a:spcPts val="0"/>
              </a:spcAft>
              <a:buSzPts val="1400"/>
              <a:buChar char="–"/>
              <a:defRPr/>
            </a:lvl2pPr>
            <a:lvl3pPr marL="1371600" lvl="2" indent="-317500" rtl="0">
              <a:spcBef>
                <a:spcPts val="480"/>
              </a:spcBef>
              <a:spcAft>
                <a:spcPts val="0"/>
              </a:spcAft>
              <a:buSzPts val="1400"/>
              <a:buChar char="•"/>
              <a:defRPr/>
            </a:lvl3pPr>
            <a:lvl4pPr marL="1828800" lvl="3" indent="-317500" rtl="0"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4pPr>
            <a:lvl5pPr marL="2286000" lvl="4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5pPr>
            <a:lvl6pPr marL="2743200" lvl="5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7pPr>
            <a:lvl8pPr marL="3657600" lvl="7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8pPr>
            <a:lvl9pPr marL="4114800" lvl="8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rtl="0">
              <a:spcBef>
                <a:spcPts val="640"/>
              </a:spcBef>
              <a:spcAft>
                <a:spcPts val="0"/>
              </a:spcAft>
              <a:buSzPts val="1400"/>
              <a:buFont typeface="Calibri"/>
              <a:buNone/>
              <a:defRPr/>
            </a:lvl1pPr>
            <a:lvl2pPr marL="914400" lvl="1" indent="-228600" rtl="0">
              <a:spcBef>
                <a:spcPts val="560"/>
              </a:spcBef>
              <a:spcAft>
                <a:spcPts val="0"/>
              </a:spcAft>
              <a:buSzPts val="1400"/>
              <a:buFont typeface="Calibri"/>
              <a:buNone/>
              <a:defRPr/>
            </a:lvl2pPr>
            <a:lvl3pPr marL="1371600" lvl="2" indent="-228600" rtl="0">
              <a:spcBef>
                <a:spcPts val="480"/>
              </a:spcBef>
              <a:spcAft>
                <a:spcPts val="0"/>
              </a:spcAft>
              <a:buSzPts val="1400"/>
              <a:buFont typeface="Calibri"/>
              <a:buNone/>
              <a:defRPr/>
            </a:lvl3pPr>
            <a:lvl4pPr marL="1828800" lvl="3" indent="-228600" rtl="0"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/>
            </a:lvl4pPr>
            <a:lvl5pPr marL="2286000" lvl="4" indent="-228600" rtl="0"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/>
            </a:lvl5pPr>
            <a:lvl6pPr marL="2743200" lvl="5" indent="-228600" rtl="0"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/>
            </a:lvl6pPr>
            <a:lvl7pPr marL="3200400" lvl="6" indent="-228600" rtl="0"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/>
            </a:lvl7pPr>
            <a:lvl8pPr marL="3657600" lvl="7" indent="-228600" rtl="0"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/>
            </a:lvl8pPr>
            <a:lvl9pPr marL="4114800" lvl="8" indent="-228600" rtl="0"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28600" rtl="0">
              <a:spcBef>
                <a:spcPts val="640"/>
              </a:spcBef>
              <a:spcAft>
                <a:spcPts val="0"/>
              </a:spcAft>
              <a:buSzPts val="1400"/>
              <a:buFont typeface="Calibri"/>
              <a:buNone/>
              <a:defRPr/>
            </a:lvl1pPr>
            <a:lvl2pPr marL="914400" lvl="1" indent="-228600" rtl="0">
              <a:spcBef>
                <a:spcPts val="560"/>
              </a:spcBef>
              <a:spcAft>
                <a:spcPts val="0"/>
              </a:spcAft>
              <a:buSzPts val="1400"/>
              <a:buFont typeface="Calibri"/>
              <a:buNone/>
              <a:defRPr/>
            </a:lvl2pPr>
            <a:lvl3pPr marL="1371600" lvl="2" indent="-228600" rtl="0">
              <a:spcBef>
                <a:spcPts val="480"/>
              </a:spcBef>
              <a:spcAft>
                <a:spcPts val="0"/>
              </a:spcAft>
              <a:buSzPts val="1400"/>
              <a:buFont typeface="Calibri"/>
              <a:buNone/>
              <a:defRPr/>
            </a:lvl3pPr>
            <a:lvl4pPr marL="1828800" lvl="3" indent="-228600" rtl="0"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/>
            </a:lvl4pPr>
            <a:lvl5pPr marL="2286000" lvl="4" indent="-228600" rtl="0"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/>
            </a:lvl5pPr>
            <a:lvl6pPr marL="2743200" lvl="5" indent="-228600" rtl="0"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/>
            </a:lvl6pPr>
            <a:lvl7pPr marL="3200400" lvl="6" indent="-228600" rtl="0"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/>
            </a:lvl7pPr>
            <a:lvl8pPr marL="3657600" lvl="7" indent="-228600" rtl="0"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/>
            </a:lvl8pPr>
            <a:lvl9pPr marL="4114800" lvl="8" indent="-228600" rtl="0"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640"/>
              </a:spcBef>
              <a:spcAft>
                <a:spcPts val="0"/>
              </a:spcAft>
              <a:buSzPts val="1400"/>
              <a:buChar char="•"/>
              <a:defRPr/>
            </a:lvl1pPr>
            <a:lvl2pPr marL="914400" lvl="1" indent="-317500" rtl="0">
              <a:spcBef>
                <a:spcPts val="560"/>
              </a:spcBef>
              <a:spcAft>
                <a:spcPts val="0"/>
              </a:spcAft>
              <a:buSzPts val="1400"/>
              <a:buChar char="–"/>
              <a:defRPr/>
            </a:lvl2pPr>
            <a:lvl3pPr marL="1371600" lvl="2" indent="-317500" rtl="0">
              <a:spcBef>
                <a:spcPts val="480"/>
              </a:spcBef>
              <a:spcAft>
                <a:spcPts val="0"/>
              </a:spcAft>
              <a:buSzPts val="1400"/>
              <a:buChar char="•"/>
              <a:defRPr/>
            </a:lvl3pPr>
            <a:lvl4pPr marL="1828800" lvl="3" indent="-317500" rtl="0"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4pPr>
            <a:lvl5pPr marL="2286000" lvl="4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5pPr>
            <a:lvl6pPr marL="2743200" lvl="5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7pPr>
            <a:lvl8pPr marL="3657600" lvl="7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8pPr>
            <a:lvl9pPr marL="4114800" lvl="8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28600" rtl="0">
              <a:spcBef>
                <a:spcPts val="640"/>
              </a:spcBef>
              <a:spcAft>
                <a:spcPts val="0"/>
              </a:spcAft>
              <a:buSzPts val="1400"/>
              <a:buFont typeface="Calibri"/>
              <a:buNone/>
              <a:defRPr/>
            </a:lvl1pPr>
            <a:lvl2pPr marL="914400" lvl="1" indent="-228600" rtl="0">
              <a:spcBef>
                <a:spcPts val="560"/>
              </a:spcBef>
              <a:spcAft>
                <a:spcPts val="0"/>
              </a:spcAft>
              <a:buSzPts val="1400"/>
              <a:buFont typeface="Calibri"/>
              <a:buNone/>
              <a:defRPr/>
            </a:lvl2pPr>
            <a:lvl3pPr marL="1371600" lvl="2" indent="-228600" rtl="0">
              <a:spcBef>
                <a:spcPts val="480"/>
              </a:spcBef>
              <a:spcAft>
                <a:spcPts val="0"/>
              </a:spcAft>
              <a:buSzPts val="1400"/>
              <a:buFont typeface="Calibri"/>
              <a:buNone/>
              <a:defRPr/>
            </a:lvl3pPr>
            <a:lvl4pPr marL="1828800" lvl="3" indent="-228600" rtl="0"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/>
            </a:lvl4pPr>
            <a:lvl5pPr marL="2286000" lvl="4" indent="-228600" rtl="0"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/>
            </a:lvl5pPr>
            <a:lvl6pPr marL="2743200" lvl="5" indent="-228600" rtl="0"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/>
            </a:lvl6pPr>
            <a:lvl7pPr marL="3200400" lvl="6" indent="-228600" rtl="0"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/>
            </a:lvl7pPr>
            <a:lvl8pPr marL="3657600" lvl="7" indent="-228600" rtl="0"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/>
            </a:lvl8pPr>
            <a:lvl9pPr marL="4114800" lvl="8" indent="-228600" rtl="0">
              <a:spcBef>
                <a:spcPts val="400"/>
              </a:spcBef>
              <a:spcAft>
                <a:spcPts val="0"/>
              </a:spcAft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640"/>
              </a:spcBef>
              <a:spcAft>
                <a:spcPts val="0"/>
              </a:spcAft>
              <a:buSzPts val="1400"/>
              <a:buChar char="•"/>
              <a:defRPr/>
            </a:lvl1pPr>
            <a:lvl2pPr marL="914400" lvl="1" indent="-317500" rtl="0">
              <a:spcBef>
                <a:spcPts val="560"/>
              </a:spcBef>
              <a:spcAft>
                <a:spcPts val="0"/>
              </a:spcAft>
              <a:buSzPts val="1400"/>
              <a:buChar char="–"/>
              <a:defRPr/>
            </a:lvl2pPr>
            <a:lvl3pPr marL="1371600" lvl="2" indent="-317500" rtl="0">
              <a:spcBef>
                <a:spcPts val="480"/>
              </a:spcBef>
              <a:spcAft>
                <a:spcPts val="0"/>
              </a:spcAft>
              <a:buSzPts val="1400"/>
              <a:buChar char="•"/>
              <a:defRPr/>
            </a:lvl3pPr>
            <a:lvl4pPr marL="1828800" lvl="3" indent="-317500" rtl="0"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4pPr>
            <a:lvl5pPr marL="2286000" lvl="4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5pPr>
            <a:lvl6pPr marL="2743200" lvl="5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7pPr>
            <a:lvl8pPr marL="3657600" lvl="7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8pPr>
            <a:lvl9pPr marL="4114800" lvl="8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640"/>
              </a:spcBef>
              <a:spcAft>
                <a:spcPts val="0"/>
              </a:spcAft>
              <a:buSzPts val="1400"/>
              <a:buChar char="•"/>
              <a:defRPr/>
            </a:lvl1pPr>
            <a:lvl2pPr marL="914400" lvl="1" indent="-317500" rtl="0">
              <a:spcBef>
                <a:spcPts val="560"/>
              </a:spcBef>
              <a:spcAft>
                <a:spcPts val="0"/>
              </a:spcAft>
              <a:buSzPts val="1400"/>
              <a:buChar char="–"/>
              <a:defRPr/>
            </a:lvl2pPr>
            <a:lvl3pPr marL="1371600" lvl="2" indent="-317500" rtl="0">
              <a:spcBef>
                <a:spcPts val="480"/>
              </a:spcBef>
              <a:spcAft>
                <a:spcPts val="0"/>
              </a:spcAft>
              <a:buSzPts val="1400"/>
              <a:buChar char="•"/>
              <a:defRPr/>
            </a:lvl3pPr>
            <a:lvl4pPr marL="1828800" lvl="3" indent="-317500" rtl="0"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4pPr>
            <a:lvl5pPr marL="2286000" lvl="4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5pPr>
            <a:lvl6pPr marL="2743200" lvl="5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7pPr>
            <a:lvl8pPr marL="3657600" lvl="7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8pPr>
            <a:lvl9pPr marL="4114800" lvl="8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640"/>
              </a:spcBef>
              <a:spcAft>
                <a:spcPts val="0"/>
              </a:spcAft>
              <a:buSzPts val="1400"/>
              <a:buChar char="•"/>
              <a:defRPr/>
            </a:lvl1pPr>
            <a:lvl2pPr marL="914400" lvl="1" indent="-317500" rtl="0">
              <a:spcBef>
                <a:spcPts val="560"/>
              </a:spcBef>
              <a:spcAft>
                <a:spcPts val="0"/>
              </a:spcAft>
              <a:buSzPts val="1400"/>
              <a:buChar char="–"/>
              <a:defRPr/>
            </a:lvl2pPr>
            <a:lvl3pPr marL="1371600" lvl="2" indent="-317500" rtl="0">
              <a:spcBef>
                <a:spcPts val="480"/>
              </a:spcBef>
              <a:spcAft>
                <a:spcPts val="0"/>
              </a:spcAft>
              <a:buSzPts val="1400"/>
              <a:buChar char="•"/>
              <a:defRPr/>
            </a:lvl3pPr>
            <a:lvl4pPr marL="1828800" lvl="3" indent="-317500" rtl="0"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4pPr>
            <a:lvl5pPr marL="2286000" lvl="4" indent="-3175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5pPr>
            <a:lvl6pPr marL="2743200" lvl="5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7pPr>
            <a:lvl8pPr marL="3657600" lvl="7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8pPr>
            <a:lvl9pPr marL="4114800" lvl="8" indent="-317500" rtl="0"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0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28600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marL="914400" lvl="1" indent="-228600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2pPr>
            <a:lvl3pPr marL="1371600" lvl="2" indent="-228600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3pPr>
            <a:lvl4pPr marL="1828800" lvl="3" indent="-228600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4pPr>
            <a:lvl5pPr marL="2286000" lvl="4" indent="-228600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5pPr>
            <a:lvl6pPr marL="2743200" lvl="5" indent="-228600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6pPr>
            <a:lvl7pPr marL="3200400" lvl="6" indent="-228600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7pPr>
            <a:lvl8pPr marL="3657600" lvl="7" indent="-228600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8pPr>
            <a:lvl9pPr marL="4114800" lvl="8" indent="-228600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1pPr>
            <a:lvl2pPr marL="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1pPr>
            <a:lvl2pPr marL="914400" marR="0" lvl="1" indent="-3175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–"/>
              <a:defRPr/>
            </a:lvl2pPr>
            <a:lvl3pPr marL="1371600" marR="0" lvl="2" indent="-317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–"/>
              <a:defRPr/>
            </a:lvl4pPr>
            <a:lvl5pPr marL="2286000" marR="0" lvl="4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»"/>
              <a:defRPr/>
            </a:lvl5pPr>
            <a:lvl6pPr marL="2743200" marR="0" lvl="5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6pPr>
            <a:lvl7pPr marL="3200400" marR="0" lvl="6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7pPr>
            <a:lvl8pPr marL="3657600" marR="0" lvl="7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8pPr>
            <a:lvl9pPr marL="4114800" marR="0" lvl="8" indent="-3175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buNone/>
              <a:defRPr/>
            </a:lvl1pPr>
            <a:lvl2pPr marL="0" marR="0" lvl="1" indent="0" algn="r" rtl="0">
              <a:buNone/>
              <a:defRPr/>
            </a:lvl2pPr>
            <a:lvl3pPr marL="0" marR="0" lvl="2" indent="0" algn="r" rtl="0">
              <a:buNone/>
              <a:defRPr/>
            </a:lvl3pPr>
            <a:lvl4pPr marL="0" marR="0" lvl="3" indent="0" algn="r" rtl="0">
              <a:buNone/>
              <a:defRPr/>
            </a:lvl4pPr>
            <a:lvl5pPr marL="0" marR="0" lvl="4" indent="0" algn="r" rtl="0">
              <a:buNone/>
              <a:defRPr/>
            </a:lvl5pPr>
            <a:lvl6pPr marL="0" marR="0" lvl="5" indent="0" algn="r" rtl="0">
              <a:buNone/>
              <a:defRPr/>
            </a:lvl6pPr>
            <a:lvl7pPr marL="0" marR="0" lvl="6" indent="0" algn="r" rtl="0">
              <a:buNone/>
              <a:defRPr/>
            </a:lvl7pPr>
            <a:lvl8pPr marL="0" marR="0" lvl="7" indent="0" algn="r" rtl="0">
              <a:buNone/>
              <a:defRPr/>
            </a:lvl8pPr>
            <a:lvl9pPr marL="0" marR="0" lvl="8" indent="0" algn="r" rtl="0">
              <a:buNone/>
              <a:defRPr/>
            </a:lvl9pPr>
          </a:lstStyle>
          <a:p>
            <a:pPr marL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45720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91440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7160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82880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228600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274320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320040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365760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NOUNS AND PRONOUNS</a:t>
            </a:r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libri"/>
              <a:buNone/>
            </a:pPr>
            <a:r>
              <a:rPr lang="en-US" sz="44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ACT REVIEW</a:t>
            </a:r>
            <a:endParaRPr/>
          </a:p>
        </p:txBody>
      </p:sp>
      <p:pic>
        <p:nvPicPr>
          <p:cNvPr id="53" name="Google Shape;53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4876800"/>
            <a:ext cx="1431925" cy="1755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81200" y="4876800"/>
            <a:ext cx="1768475" cy="182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511675" y="4835525"/>
            <a:ext cx="1647825" cy="1819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842125" y="4833937"/>
            <a:ext cx="1806575" cy="1863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BEST ANSWER IS ………</a:t>
            </a:r>
            <a:endParaRPr/>
          </a:p>
        </p:txBody>
      </p:sp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Char char="•"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•"/>
            </a:pPr>
            <a:r>
              <a:rPr lang="en-US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Because </a:t>
            </a:r>
            <a:r>
              <a:rPr lang="en-US" sz="3600" b="0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advertisers</a:t>
            </a:r>
            <a:r>
              <a:rPr lang="en-US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a specific noun that clearly communicates who Grandpa wants to be able to cut off in midsentence.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•"/>
            </a:pPr>
            <a:r>
              <a:rPr lang="en-US" sz="36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them</a:t>
            </a:r>
            <a:r>
              <a:rPr lang="en-US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-does not have a clear antecedent ( a noun that it stands for)  ☹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 THE BEST ANSWER ☹</a:t>
            </a:r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pronoun </a:t>
            </a:r>
            <a:r>
              <a:rPr lang="en-US" sz="40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</a:t>
            </a:r>
            <a:r>
              <a:rPr lang="en-US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seems to refer back to the noun sound, but that doesn’t make sense.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possessive pronoun </a:t>
            </a:r>
            <a:r>
              <a:rPr lang="en-US" sz="40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its</a:t>
            </a:r>
            <a:r>
              <a:rPr lang="en-US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might refer back to the noun sound, but that doesn’t make sense either.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ANOTHER EXAMPLE</a:t>
            </a:r>
            <a:endParaRPr/>
          </a:p>
        </p:txBody>
      </p:sp>
      <p:sp>
        <p:nvSpPr>
          <p:cNvPr id="121" name="Google Shape;121;p2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•"/>
            </a:pPr>
            <a:r>
              <a:rPr lang="en-US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Also known as Tex-Mex or border music because of </a:t>
            </a:r>
            <a:r>
              <a:rPr lang="en-US" sz="3600" b="0" i="1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it’s having </a:t>
            </a:r>
            <a:r>
              <a:rPr lang="en-US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origins on both sides of the border.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A.  NO CHANGE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B.  ITS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C.  IT’S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D.  ITS’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BEST ANSWER IS……</a:t>
            </a:r>
            <a:endParaRPr/>
          </a:p>
        </p:txBody>
      </p:sp>
      <p:sp>
        <p:nvSpPr>
          <p:cNvPr id="127" name="Google Shape;127;p2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Char char="•"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endParaRPr/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Because is provides the correct form of the possessive pronoun </a:t>
            </a:r>
            <a:r>
              <a:rPr lang="en-US" sz="3200" b="0" i="1" u="none" strike="noStrike" cap="none">
                <a:solidFill>
                  <a:srgbClr val="FF3300"/>
                </a:solidFill>
                <a:latin typeface="Calibri"/>
                <a:ea typeface="Calibri"/>
                <a:cs typeface="Calibri"/>
                <a:sym typeface="Calibri"/>
              </a:rPr>
              <a:t>its.  The possessive pronoun its does not have an apostrophe. 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3300"/>
              </a:buClr>
              <a:buSzPts val="3200"/>
              <a:buFont typeface="Calibri"/>
              <a:buChar char="•"/>
            </a:pPr>
            <a:r>
              <a:rPr lang="en-US" sz="3200" b="0" i="1" u="none" strike="noStrike" cap="none">
                <a:solidFill>
                  <a:srgbClr val="FF3300"/>
                </a:solidFill>
                <a:latin typeface="Calibri"/>
                <a:ea typeface="Calibri"/>
                <a:cs typeface="Calibri"/>
                <a:sym typeface="Calibri"/>
              </a:rPr>
              <a:t>EVER……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other choices are contractions.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ANOTHER EXAMPLE</a:t>
            </a:r>
            <a:r>
              <a:rPr lang="en-US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  <p:sp>
        <p:nvSpPr>
          <p:cNvPr id="133" name="Google Shape;133;p2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Teachers provide in-depth language understanding, and children are rewarded for improving </a:t>
            </a:r>
            <a:r>
              <a:rPr lang="en-US" sz="3200" b="0" i="1" u="none" strike="noStrike" cap="none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his or her 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communication skills.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A.  NO CHANGE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B.  one’s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C.  there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D.  their</a:t>
            </a:r>
            <a:endParaRPr/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BEST ANSWER IS…… </a:t>
            </a:r>
            <a:endParaRPr/>
          </a:p>
        </p:txBody>
      </p:sp>
      <p:sp>
        <p:nvSpPr>
          <p:cNvPr id="139" name="Google Shape;139;p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Char char="•"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Because the possessive plural pronoun </a:t>
            </a:r>
            <a:r>
              <a:rPr lang="en-US" sz="3200" b="0" i="1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their 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agrees with the plural </a:t>
            </a:r>
            <a:r>
              <a:rPr lang="en-US" sz="3200" b="0" i="1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children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His or Her are singular pronouns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One’s is possessive and singular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There is an adverb indicating place not a pronoun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ANOTHER EXAMPLE</a:t>
            </a:r>
            <a:endParaRPr/>
          </a:p>
        </p:txBody>
      </p:sp>
      <p:sp>
        <p:nvSpPr>
          <p:cNvPr id="145" name="Google Shape;145;p2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•"/>
            </a:pPr>
            <a:r>
              <a:rPr lang="en-US"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Neither of the starting centers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8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</a:t>
            </a:r>
            <a:r>
              <a:rPr lang="en-US" sz="4800" b="0" i="1" u="none" strike="noStrike" cap="none">
                <a:solidFill>
                  <a:srgbClr val="FF33CC"/>
                </a:solidFill>
                <a:latin typeface="Calibri"/>
                <a:ea typeface="Calibri"/>
                <a:cs typeface="Calibri"/>
                <a:sym typeface="Calibri"/>
              </a:rPr>
              <a:t>is </a:t>
            </a:r>
            <a:r>
              <a:rPr lang="en-US" sz="48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en-US"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or             </a:t>
            </a:r>
            <a:r>
              <a:rPr lang="en-US" sz="4800" b="0" i="1" u="none" strike="noStrike" cap="non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are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8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able to travel to Dallas to play.</a:t>
            </a:r>
            <a:endParaRPr/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ANOTHER EXAMPLE</a:t>
            </a:r>
            <a:br>
              <a:rPr lang="en-US"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  <p:sp>
        <p:nvSpPr>
          <p:cNvPr id="151" name="Google Shape;151;p2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Someone dropped </a:t>
            </a:r>
            <a:endParaRPr/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 sz="4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</a:t>
            </a:r>
            <a:r>
              <a:rPr lang="en-US" sz="4000" b="0" i="1" u="none" strike="noStrike" cap="none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his or her      </a:t>
            </a:r>
            <a:r>
              <a:rPr lang="en-US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         </a:t>
            </a:r>
            <a:r>
              <a:rPr lang="en-US" sz="4000" b="0" i="1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their</a:t>
            </a:r>
            <a:endParaRPr/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 sz="4000" b="0" i="1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drafting pencils on the floor.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lang="en-US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LAST EXAMPLE</a:t>
            </a:r>
            <a:br>
              <a:rPr lang="en-US"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  <p:sp>
        <p:nvSpPr>
          <p:cNvPr id="157" name="Google Shape;157;p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of the women in the room </a:t>
            </a:r>
            <a:endParaRPr/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</a:t>
            </a:r>
            <a:r>
              <a:rPr lang="en-US" sz="4000" b="0" i="1" u="none" strike="noStrike" cap="none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is </a:t>
            </a:r>
            <a:r>
              <a:rPr lang="en-US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or             </a:t>
            </a:r>
            <a:r>
              <a:rPr lang="en-US" sz="4000" b="0" i="1" u="none" strike="noStrike" cap="none">
                <a:solidFill>
                  <a:srgbClr val="FF66FF"/>
                </a:solidFill>
                <a:latin typeface="Calibri"/>
                <a:ea typeface="Calibri"/>
                <a:cs typeface="Calibri"/>
                <a:sym typeface="Calibri"/>
              </a:rPr>
              <a:t>are </a:t>
            </a:r>
            <a:endParaRPr/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 sz="4000" b="0" i="1" u="none" strike="noStrike" cap="none">
              <a:solidFill>
                <a:srgbClr val="FF66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hoping to be named Best Actress.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BEST ANSWERS ARE…… </a:t>
            </a:r>
            <a:endParaRPr/>
          </a:p>
        </p:txBody>
      </p:sp>
      <p:sp>
        <p:nvSpPr>
          <p:cNvPr id="163" name="Google Shape;163;p3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 b="0" i="1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FF00FF"/>
              </a:buClr>
              <a:buSzPts val="3600"/>
              <a:buFont typeface="Calibri"/>
              <a:buChar char="•"/>
            </a:pPr>
            <a:r>
              <a:rPr lang="en-US" sz="3600" b="0" i="1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NEITHER</a:t>
            </a:r>
            <a:r>
              <a:rPr lang="en-US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THE STARTING CENTERS </a:t>
            </a:r>
            <a:r>
              <a:rPr lang="en-US" sz="3600" b="0" i="1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IS</a:t>
            </a:r>
            <a:endParaRPr/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 sz="3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Calibri"/>
              <a:buChar char="•"/>
            </a:pPr>
            <a:r>
              <a:rPr lang="en-US" sz="3600" b="0" i="1" u="none" strike="noStrike" cap="non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SOMEONE</a:t>
            </a:r>
            <a:r>
              <a:rPr lang="en-US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DROPPED </a:t>
            </a:r>
            <a:r>
              <a:rPr lang="en-US" sz="3600" b="0" i="1" u="none" strike="noStrike" cap="non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HIS OR HER </a:t>
            </a:r>
            <a:r>
              <a:rPr lang="en-US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PENCIL</a:t>
            </a:r>
            <a:endParaRPr/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 sz="3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66FF33"/>
              </a:buClr>
              <a:buSzPts val="3600"/>
              <a:buFont typeface="Calibri"/>
              <a:buChar char="•"/>
            </a:pPr>
            <a:r>
              <a:rPr lang="en-US" sz="3600" b="0" i="1" u="none" strike="noStrike" cap="none">
                <a:solidFill>
                  <a:srgbClr val="66FF33"/>
                </a:solidFill>
                <a:latin typeface="Calibri"/>
                <a:ea typeface="Calibri"/>
                <a:cs typeface="Calibri"/>
                <a:sym typeface="Calibri"/>
              </a:rPr>
              <a:t>EACH</a:t>
            </a:r>
            <a:r>
              <a:rPr lang="en-US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THE WOMEN IN THE ROOM </a:t>
            </a:r>
            <a:r>
              <a:rPr lang="en-US" sz="3600" b="0" i="1" u="none" strike="noStrike" cap="none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IS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/>
        </p:nvSpPr>
        <p:spPr>
          <a:xfrm>
            <a:off x="0" y="0"/>
            <a:ext cx="9110662" cy="5770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Every year my high school hosts international exchange </a:t>
            </a:r>
            <a:r>
              <a:rPr lang="en-US" sz="3600" b="0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students, those teenagers</a:t>
            </a:r>
            <a:r>
              <a:rPr lang="en-US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join our senior class.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en-US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NO CHANGE</a:t>
            </a:r>
            <a:endParaRPr sz="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en-US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students, he or she is invited to</a:t>
            </a:r>
            <a:endParaRPr sz="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en-US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students who</a:t>
            </a:r>
            <a:endParaRPr sz="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en-US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students they  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SINGLE INDEFINITE PRONOUNS</a:t>
            </a:r>
            <a:endParaRPr/>
          </a:p>
        </p:txBody>
      </p:sp>
      <p:sp>
        <p:nvSpPr>
          <p:cNvPr id="169" name="Google Shape;169;p3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Char char="•"/>
            </a:pPr>
            <a:r>
              <a:rPr lang="en-US"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These pronouns take the singular form of the verb in most cases.    Here are some of the common ones:</a:t>
            </a:r>
            <a:endParaRPr/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 sz="3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 sz="3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Char char="•"/>
            </a:pPr>
            <a:r>
              <a:rPr lang="en-US"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all, another, any, anybody/anyone, anything, each, everybody/everyone, everything, few, many, nobody, none, one, several, some, somebody/someone, either/neither</a:t>
            </a:r>
            <a:endParaRPr/>
          </a:p>
          <a:p>
            <a:pPr marL="342900" marR="0" lvl="0" indent="-34290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BEST ANSWER IS……..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Calibri"/>
              <a:buChar char="•"/>
            </a:pPr>
            <a:r>
              <a:rPr lang="en-US"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endParaRPr/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 appropriately uses the relative pronoun </a:t>
            </a:r>
            <a:r>
              <a:rPr lang="en-US" sz="40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who</a:t>
            </a:r>
            <a:r>
              <a:rPr lang="en-US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introduce the clause that modifies students.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Font typeface="Calibri"/>
              <a:buNone/>
            </a:pPr>
            <a:r>
              <a:rPr lang="en-US" sz="4000" b="0" i="0" u="none" strike="noStrike" cap="none">
                <a:solidFill>
                  <a:srgbClr val="FF66FF"/>
                </a:solidFill>
                <a:latin typeface="Calibri"/>
                <a:ea typeface="Calibri"/>
                <a:cs typeface="Calibri"/>
                <a:sym typeface="Calibri"/>
              </a:rPr>
              <a:t>THE RELATIVE PRONOUNS</a:t>
            </a:r>
            <a:r>
              <a:rPr lang="en-US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Char char="•"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relative pronouns (</a:t>
            </a:r>
            <a:r>
              <a:rPr lang="en-US" sz="44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who/whoever/which/that</a:t>
            </a: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relate groups of words to nouns or other pronouns (The student </a:t>
            </a:r>
            <a:r>
              <a:rPr lang="en-US" sz="44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who</a:t>
            </a: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studies hardest usually does the best.).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Font typeface="Calibri"/>
              <a:buNone/>
            </a:pPr>
            <a:r>
              <a:rPr lang="en-US" sz="4000" b="0" i="0" u="none" strike="noStrike" cap="non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PERSONAL &amp; POSSESSIVE PRONOUNS</a:t>
            </a:r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Char char="•"/>
            </a:pPr>
            <a:r>
              <a:rPr lang="en-US" sz="3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Personal Pronouns</a:t>
            </a: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Singular</a:t>
            </a: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7030A0"/>
              </a:buClr>
              <a:buSzPts val="3000"/>
              <a:buFont typeface="Calibri"/>
              <a:buChar char="•"/>
            </a:pPr>
            <a:r>
              <a:rPr lang="en-US" sz="3000" b="0" i="1" u="none" strike="noStrike" cap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1st person</a:t>
            </a:r>
            <a:r>
              <a:rPr lang="en-US" sz="3000" b="0" i="0" u="none" strike="noStrike" cap="none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Char char="•"/>
            </a:pP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I, my, mine, me 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Calibri"/>
              <a:buChar char="•"/>
            </a:pPr>
            <a:r>
              <a:rPr lang="en-US" sz="3000" b="0" i="1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2nd person</a:t>
            </a:r>
            <a:r>
              <a:rPr lang="en-US" sz="30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Char char="•"/>
            </a:pP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you, your, yours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B050"/>
              </a:buClr>
              <a:buSzPts val="3000"/>
              <a:buFont typeface="Calibri"/>
              <a:buChar char="•"/>
            </a:pPr>
            <a:r>
              <a:rPr lang="en-US" sz="3000" b="0" i="1" u="none" strike="noStrike" cap="none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3rd person</a:t>
            </a:r>
            <a:r>
              <a:rPr lang="en-US" sz="3000" b="0" i="0" u="none" strike="noStrike" cap="none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he, she, it 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Char char="•"/>
            </a:pP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his,her, hers,its 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Char char="•"/>
            </a:pPr>
            <a:r>
              <a:rPr lang="en-US"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him,her,it </a:t>
            </a:r>
            <a:endParaRPr/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 sz="3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 sz="3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libri"/>
              <a:buNone/>
            </a:pPr>
            <a:r>
              <a:rPr lang="en-US" sz="4000" b="0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PERSONAL AND POSSESSIVE PRONOUNS PLURAL</a:t>
            </a:r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•"/>
            </a:pPr>
            <a:r>
              <a:rPr lang="en-US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Plural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FF00"/>
              </a:buClr>
              <a:buSzPts val="3200"/>
              <a:buFont typeface="Calibri"/>
              <a:buChar char="•"/>
            </a:pPr>
            <a:r>
              <a:rPr lang="en-US" sz="3200" b="0" i="1" u="none" strike="noStrike" cap="none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1st person</a:t>
            </a:r>
            <a:r>
              <a:rPr lang="en-US" sz="3200" b="0" i="0" u="none" strike="noStrike" cap="none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We, our, ours, us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FF00"/>
              </a:buClr>
              <a:buSzPts val="3200"/>
              <a:buFont typeface="Calibri"/>
              <a:buChar char="•"/>
            </a:pPr>
            <a:r>
              <a:rPr lang="en-US" sz="3200" b="0" i="1" u="none" strike="noStrike" cap="non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2nd person</a:t>
            </a:r>
            <a:r>
              <a:rPr lang="en-US" sz="3200" b="0" i="0" u="none" strike="noStrike" cap="none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you, your, yours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3300"/>
              </a:buClr>
              <a:buSzPts val="3200"/>
              <a:buFont typeface="Calibri"/>
              <a:buChar char="•"/>
            </a:pPr>
            <a:r>
              <a:rPr lang="en-US" sz="3200" b="0" i="1" u="none" strike="noStrike" cap="none">
                <a:solidFill>
                  <a:srgbClr val="FF3300"/>
                </a:solidFill>
                <a:latin typeface="Calibri"/>
                <a:ea typeface="Calibri"/>
                <a:cs typeface="Calibri"/>
                <a:sym typeface="Calibri"/>
              </a:rPr>
              <a:t>3rd person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they, their, theirs, them </a:t>
            </a:r>
            <a:endParaRPr/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ANOTHER EXAMPLE</a:t>
            </a:r>
            <a:endParaRPr/>
          </a:p>
        </p:txBody>
      </p:sp>
      <p:sp>
        <p:nvSpPr>
          <p:cNvPr id="91" name="Google Shape;91;p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•"/>
            </a:pPr>
            <a:r>
              <a:rPr lang="en-US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 have to admire the honesty of a company </a:t>
            </a:r>
            <a:r>
              <a:rPr lang="en-US" sz="3600" b="0" i="0" u="sng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who’s</a:t>
            </a:r>
            <a:r>
              <a:rPr lang="en-US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slogan is “Just About the Best.”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A. NO CHANGE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B.  whose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C.  that’s 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D.  that the</a:t>
            </a:r>
            <a:endParaRPr/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BEST ANSWER IS…..</a:t>
            </a:r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•"/>
            </a:pPr>
            <a:r>
              <a:rPr lang="en-US"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endParaRPr/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endParaRPr sz="3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•"/>
            </a:pPr>
            <a:r>
              <a:rPr lang="en-US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 correctly uses the relative pronoun </a:t>
            </a:r>
            <a:r>
              <a:rPr lang="en-US" sz="3600" b="0" i="1" u="none" strike="noStrike" cap="none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whose</a:t>
            </a:r>
            <a:r>
              <a:rPr lang="en-US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introduce the clause that describes the company that the narrator admires.   </a:t>
            </a:r>
            <a:r>
              <a:rPr lang="en-US" sz="3600" b="0" i="1" u="none" strike="noStrike" cap="none">
                <a:solidFill>
                  <a:srgbClr val="FF66FF"/>
                </a:solidFill>
                <a:latin typeface="Calibri"/>
                <a:ea typeface="Calibri"/>
                <a:cs typeface="Calibri"/>
                <a:sym typeface="Calibri"/>
              </a:rPr>
              <a:t>Who’s</a:t>
            </a:r>
            <a:r>
              <a:rPr lang="en-US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a contraction…a shortened version of who is.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When you should use a noun….</a:t>
            </a:r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Char char="•"/>
            </a:pPr>
            <a:r>
              <a:rPr lang="en-US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example, he says, the button that mutes the sound lets him cut </a:t>
            </a:r>
            <a:r>
              <a:rPr lang="en-US" sz="4000" b="0" i="1" u="sng" strike="noStrike" cap="none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them</a:t>
            </a:r>
            <a:r>
              <a:rPr lang="en-US" sz="4000" b="0" i="1" u="none" strike="noStrike" cap="none">
                <a:solidFill>
                  <a:srgbClr val="00FF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off in midsentence.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•"/>
            </a:pPr>
            <a:r>
              <a:rPr lang="en-US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A.  NO CHANGE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•"/>
            </a:pPr>
            <a:r>
              <a:rPr lang="en-US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B.  advertisers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•"/>
            </a:pPr>
            <a:r>
              <a:rPr lang="en-US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C.  it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Char char="•"/>
            </a:pPr>
            <a:r>
              <a:rPr lang="en-US"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D.  its function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620</Words>
  <Application>Microsoft Office PowerPoint</Application>
  <PresentationFormat>On-screen Show (4:3)</PresentationFormat>
  <Paragraphs>113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NOUNS AND PRONOUNS</vt:lpstr>
      <vt:lpstr>PowerPoint Presentation</vt:lpstr>
      <vt:lpstr>THE BEST ANSWER IS……..</vt:lpstr>
      <vt:lpstr>THE RELATIVE PRONOUNS </vt:lpstr>
      <vt:lpstr>PERSONAL &amp; POSSESSIVE PRONOUNS</vt:lpstr>
      <vt:lpstr>PERSONAL AND POSSESSIVE PRONOUNS PLURAL</vt:lpstr>
      <vt:lpstr>ANOTHER EXAMPLE</vt:lpstr>
      <vt:lpstr>THE BEST ANSWER IS…..</vt:lpstr>
      <vt:lpstr>When you should use a noun….</vt:lpstr>
      <vt:lpstr>THE BEST ANSWER IS ………</vt:lpstr>
      <vt:lpstr>NOT THE BEST ANSWER ☹</vt:lpstr>
      <vt:lpstr>ANOTHER EXAMPLE</vt:lpstr>
      <vt:lpstr>THE BEST ANSWER IS……</vt:lpstr>
      <vt:lpstr>ANOTHER EXAMPLE </vt:lpstr>
      <vt:lpstr>THE BEST ANSWER IS…… </vt:lpstr>
      <vt:lpstr>ANOTHER EXAMPLE</vt:lpstr>
      <vt:lpstr>ANOTHER EXAMPLE </vt:lpstr>
      <vt:lpstr>  THE LAST EXAMPLE </vt:lpstr>
      <vt:lpstr>THE BEST ANSWERS ARE…… </vt:lpstr>
      <vt:lpstr>SINGLE INDEFINITE PRONOUNS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NOUNS AND PRONOUNS</dc:title>
  <dc:creator>Harrelson, Robin</dc:creator>
  <cp:lastModifiedBy>Harrelson, Robin</cp:lastModifiedBy>
  <cp:revision>1</cp:revision>
  <dcterms:modified xsi:type="dcterms:W3CDTF">2020-01-10T19:00:17Z</dcterms:modified>
</cp:coreProperties>
</file>